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516" y="-49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spc="-5" dirty="0"/>
              <a:t>Hướng dẫn </a:t>
            </a:r>
            <a:r>
              <a:rPr dirty="0"/>
              <a:t>đăng</a:t>
            </a:r>
            <a:r>
              <a:rPr spc="-5" dirty="0"/>
              <a:t> ký</a:t>
            </a:r>
            <a:r>
              <a:rPr spc="-10" dirty="0"/>
              <a:t> </a:t>
            </a:r>
            <a:r>
              <a:rPr dirty="0"/>
              <a:t>giao</a:t>
            </a:r>
            <a:r>
              <a:rPr spc="5" dirty="0"/>
              <a:t> </a:t>
            </a:r>
            <a:r>
              <a:rPr spc="-5" dirty="0"/>
              <a:t>nhận</a:t>
            </a:r>
            <a:r>
              <a:rPr spc="-15" dirty="0"/>
              <a:t> </a:t>
            </a:r>
            <a:r>
              <a:rPr dirty="0"/>
              <a:t>và</a:t>
            </a:r>
            <a:r>
              <a:rPr spc="5" dirty="0"/>
              <a:t> </a:t>
            </a:r>
            <a:r>
              <a:rPr spc="-5" dirty="0"/>
              <a:t>thanh </a:t>
            </a:r>
            <a:r>
              <a:rPr dirty="0"/>
              <a:t>toán</a:t>
            </a:r>
            <a:r>
              <a:rPr spc="-5" dirty="0"/>
              <a:t> qua</a:t>
            </a:r>
            <a:r>
              <a:rPr dirty="0"/>
              <a:t> </a:t>
            </a:r>
            <a:r>
              <a:rPr spc="-5" dirty="0"/>
              <a:t>ngân hàng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spc="-5" dirty="0"/>
              <a:t>Trang</a:t>
            </a:r>
            <a:r>
              <a:rPr spc="-45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sv@hict.net.v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csv@hict.net.v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sv@hict.net.vn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sv@hict.net.vn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csv@hict.net.v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05560" y="1559305"/>
            <a:ext cx="5864225" cy="3175"/>
          </a:xfrm>
          <a:custGeom>
            <a:avLst/>
            <a:gdLst/>
            <a:ahLst/>
            <a:cxnLst/>
            <a:rect l="l" t="t" r="r" b="b"/>
            <a:pathLst>
              <a:path w="5864225" h="3175">
                <a:moveTo>
                  <a:pt x="5863666" y="0"/>
                </a:moveTo>
                <a:lnTo>
                  <a:pt x="862584" y="0"/>
                </a:lnTo>
                <a:lnTo>
                  <a:pt x="856437" y="0"/>
                </a:lnTo>
                <a:lnTo>
                  <a:pt x="853389" y="0"/>
                </a:lnTo>
                <a:lnTo>
                  <a:pt x="0" y="0"/>
                </a:lnTo>
                <a:lnTo>
                  <a:pt x="0" y="3048"/>
                </a:lnTo>
                <a:lnTo>
                  <a:pt x="853389" y="3048"/>
                </a:lnTo>
                <a:lnTo>
                  <a:pt x="856437" y="3048"/>
                </a:lnTo>
                <a:lnTo>
                  <a:pt x="862584" y="3048"/>
                </a:lnTo>
                <a:lnTo>
                  <a:pt x="5863666" y="3048"/>
                </a:lnTo>
                <a:lnTo>
                  <a:pt x="586366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0601" y="1224033"/>
            <a:ext cx="6116378" cy="1295453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1400" b="1" spc="-5" dirty="0" smtClean="0">
                <a:solidFill>
                  <a:srgbClr val="2D74B5"/>
                </a:solidFill>
                <a:latin typeface="Calibri"/>
                <a:cs typeface="Calibri"/>
              </a:rPr>
              <a:t>1.</a:t>
            </a:r>
            <a:r>
              <a:rPr sz="1400" b="1" spc="-5" dirty="0" smtClean="0">
                <a:solidFill>
                  <a:srgbClr val="2D74B5"/>
                </a:solidFill>
                <a:latin typeface="Calibri"/>
                <a:cs typeface="Calibri"/>
              </a:rPr>
              <a:t>Tách</a:t>
            </a:r>
            <a:r>
              <a:rPr sz="1400" b="1" spc="-1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D74B5"/>
                </a:solidFill>
                <a:latin typeface="Calibri"/>
                <a:cs typeface="Calibri"/>
              </a:rPr>
              <a:t>lô</a:t>
            </a:r>
            <a:r>
              <a:rPr sz="1400" b="1" spc="-25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D74B5"/>
                </a:solidFill>
                <a:latin typeface="Calibri"/>
                <a:cs typeface="Calibri"/>
              </a:rPr>
              <a:t>từ</a:t>
            </a:r>
            <a:r>
              <a:rPr sz="1400" b="1" spc="-15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4B5"/>
                </a:solidFill>
                <a:latin typeface="Calibri"/>
                <a:cs typeface="Calibri"/>
              </a:rPr>
              <a:t>Master</a:t>
            </a:r>
            <a:r>
              <a:rPr sz="1400" b="1" spc="-10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4B5"/>
                </a:solidFill>
                <a:latin typeface="Calibri"/>
                <a:cs typeface="Calibri"/>
              </a:rPr>
              <a:t>Bill</a:t>
            </a:r>
            <a:endParaRPr sz="1400" dirty="0">
              <a:latin typeface="Calibri"/>
              <a:cs typeface="Calibri"/>
            </a:endParaRPr>
          </a:p>
          <a:p>
            <a:pPr marL="332740" marR="5080">
              <a:lnSpc>
                <a:spcPct val="103800"/>
              </a:lnSpc>
              <a:spcBef>
                <a:spcPts val="45"/>
              </a:spcBef>
            </a:pPr>
            <a:r>
              <a:rPr sz="1300" spc="-5" dirty="0">
                <a:latin typeface="Times New Roman"/>
                <a:cs typeface="Times New Roman"/>
              </a:rPr>
              <a:t>Đây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là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chức </a:t>
            </a:r>
            <a:r>
              <a:rPr sz="1300" dirty="0">
                <a:latin typeface="Times New Roman"/>
                <a:cs typeface="Times New Roman"/>
              </a:rPr>
              <a:t>năng </a:t>
            </a:r>
            <a:r>
              <a:rPr sz="1300" spc="-5" dirty="0">
                <a:latin typeface="Times New Roman"/>
                <a:cs typeface="Times New Roman"/>
              </a:rPr>
              <a:t>hỗ </a:t>
            </a:r>
            <a:r>
              <a:rPr sz="1300" dirty="0">
                <a:latin typeface="Times New Roman"/>
                <a:cs typeface="Times New Roman"/>
              </a:rPr>
              <a:t>trợ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lại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các </a:t>
            </a:r>
            <a:r>
              <a:rPr sz="1300" dirty="0">
                <a:latin typeface="Times New Roman"/>
                <a:cs typeface="Times New Roman"/>
              </a:rPr>
              <a:t>đơn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hàng nhận</a:t>
            </a:r>
            <a:r>
              <a:rPr sz="1300" dirty="0">
                <a:latin typeface="Times New Roman"/>
                <a:cs typeface="Times New Roman"/>
              </a:rPr>
              <a:t> cont </a:t>
            </a:r>
            <a:r>
              <a:rPr sz="1300" spc="-5" dirty="0">
                <a:latin typeface="Times New Roman"/>
                <a:cs typeface="Times New Roman"/>
              </a:rPr>
              <a:t>có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EDO </a:t>
            </a:r>
            <a:r>
              <a:rPr sz="1300" spc="-5" dirty="0">
                <a:latin typeface="Times New Roman"/>
                <a:cs typeface="Times New Roman"/>
              </a:rPr>
              <a:t>thành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các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đơn </a:t>
            </a:r>
            <a:r>
              <a:rPr sz="1300" dirty="0">
                <a:latin typeface="Times New Roman"/>
                <a:cs typeface="Times New Roman"/>
              </a:rPr>
              <a:t>hàng</a:t>
            </a:r>
            <a:r>
              <a:rPr sz="1300" spc="-5" dirty="0">
                <a:latin typeface="Times New Roman"/>
                <a:cs typeface="Times New Roman"/>
              </a:rPr>
              <a:t> nhỏ từ</a:t>
            </a:r>
            <a:r>
              <a:rPr sz="1300" dirty="0">
                <a:latin typeface="Times New Roman"/>
                <a:cs typeface="Times New Roman"/>
              </a:rPr>
              <a:t> đơn</a:t>
            </a:r>
            <a:r>
              <a:rPr sz="1300" spc="-5" dirty="0">
                <a:latin typeface="Times New Roman"/>
                <a:cs typeface="Times New Roman"/>
              </a:rPr>
              <a:t> hàng </a:t>
            </a:r>
            <a:r>
              <a:rPr sz="1300" dirty="0">
                <a:latin typeface="Times New Roman"/>
                <a:cs typeface="Times New Roman"/>
              </a:rPr>
              <a:t>lớn</a:t>
            </a:r>
            <a:r>
              <a:rPr sz="1300" spc="-5" dirty="0">
                <a:latin typeface="Times New Roman"/>
                <a:cs typeface="Times New Roman"/>
              </a:rPr>
              <a:t> của </a:t>
            </a:r>
            <a:r>
              <a:rPr sz="1300" dirty="0">
                <a:latin typeface="Times New Roman"/>
                <a:cs typeface="Times New Roman"/>
              </a:rPr>
              <a:t>Hãng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tàu</a:t>
            </a:r>
          </a:p>
          <a:p>
            <a:pPr marL="332740">
              <a:lnSpc>
                <a:spcPct val="100000"/>
              </a:lnSpc>
              <a:spcBef>
                <a:spcPts val="45"/>
              </a:spcBef>
            </a:pPr>
            <a:r>
              <a:rPr sz="1300" spc="-10" dirty="0">
                <a:latin typeface="Times New Roman"/>
                <a:cs typeface="Times New Roman"/>
              </a:rPr>
              <a:t>User </a:t>
            </a:r>
            <a:r>
              <a:rPr sz="1300" spc="-5" dirty="0">
                <a:latin typeface="Times New Roman"/>
                <a:cs typeface="Times New Roman"/>
              </a:rPr>
              <a:t>vào </a:t>
            </a:r>
            <a:r>
              <a:rPr sz="1300" dirty="0">
                <a:latin typeface="Times New Roman"/>
                <a:cs typeface="Times New Roman"/>
              </a:rPr>
              <a:t>Đăng</a:t>
            </a:r>
            <a:r>
              <a:rPr sz="1300" spc="-5" dirty="0">
                <a:latin typeface="Times New Roman"/>
                <a:cs typeface="Times New Roman"/>
              </a:rPr>
              <a:t> ký</a:t>
            </a:r>
            <a:r>
              <a:rPr sz="1300" dirty="0">
                <a:latin typeface="Times New Roman"/>
                <a:cs typeface="Times New Roman"/>
              </a:rPr>
              <a:t> -&gt;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Tách</a:t>
            </a:r>
            <a:r>
              <a:rPr sz="1300" spc="-5" dirty="0">
                <a:latin typeface="Times New Roman"/>
                <a:cs typeface="Times New Roman"/>
              </a:rPr>
              <a:t> lô từ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Master Bill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606" y="4305965"/>
            <a:ext cx="5242560" cy="63373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 marR="5080">
              <a:lnSpc>
                <a:spcPct val="104000"/>
              </a:lnSpc>
              <a:spcBef>
                <a:spcPts val="30"/>
              </a:spcBef>
            </a:pPr>
            <a:r>
              <a:rPr sz="1300" spc="-5" dirty="0">
                <a:latin typeface="Times New Roman"/>
                <a:cs typeface="Times New Roman"/>
              </a:rPr>
              <a:t>User nhập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vào </a:t>
            </a:r>
            <a:r>
              <a:rPr sz="1300" spc="5" dirty="0">
                <a:latin typeface="Times New Roman"/>
                <a:cs typeface="Times New Roman"/>
              </a:rPr>
              <a:t>đầy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đủ</a:t>
            </a:r>
            <a:r>
              <a:rPr sz="1300" dirty="0">
                <a:latin typeface="Times New Roman"/>
                <a:cs typeface="Times New Roman"/>
              </a:rPr>
              <a:t> các</a:t>
            </a:r>
            <a:r>
              <a:rPr sz="1300" spc="-5" dirty="0">
                <a:latin typeface="Times New Roman"/>
                <a:cs typeface="Times New Roman"/>
              </a:rPr>
              <a:t> thông</a:t>
            </a:r>
            <a:r>
              <a:rPr sz="1300" dirty="0">
                <a:latin typeface="Times New Roman"/>
                <a:cs typeface="Times New Roman"/>
              </a:rPr>
              <a:t> tin </a:t>
            </a:r>
            <a:r>
              <a:rPr sz="1300" spc="-5" dirty="0">
                <a:latin typeface="Times New Roman"/>
                <a:cs typeface="Times New Roman"/>
              </a:rPr>
              <a:t>trên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màn</a:t>
            </a:r>
            <a:r>
              <a:rPr sz="1300" dirty="0">
                <a:latin typeface="Times New Roman"/>
                <a:cs typeface="Times New Roman"/>
              </a:rPr>
              <a:t> hình</a:t>
            </a:r>
            <a:r>
              <a:rPr sz="1300" spc="-5" dirty="0">
                <a:latin typeface="Times New Roman"/>
                <a:cs typeface="Times New Roman"/>
              </a:rPr>
              <a:t> 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sau</a:t>
            </a:r>
            <a:r>
              <a:rPr sz="1300" dirty="0">
                <a:latin typeface="Times New Roman"/>
                <a:cs typeface="Times New Roman"/>
              </a:rPr>
              <a:t> đó</a:t>
            </a:r>
            <a:r>
              <a:rPr sz="1300" spc="-5" dirty="0">
                <a:latin typeface="Times New Roman"/>
                <a:cs typeface="Times New Roman"/>
              </a:rPr>
              <a:t> nhấn</a:t>
            </a:r>
            <a:r>
              <a:rPr sz="1300" dirty="0">
                <a:latin typeface="Times New Roman"/>
                <a:cs typeface="Times New Roman"/>
              </a:rPr>
              <a:t> vào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Danh sách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containers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300" spc="-5" dirty="0">
                <a:latin typeface="Times New Roman"/>
                <a:cs typeface="Times New Roman"/>
              </a:rPr>
              <a:t>Hệ thống </a:t>
            </a:r>
            <a:r>
              <a:rPr sz="1300" dirty="0">
                <a:latin typeface="Times New Roman"/>
                <a:cs typeface="Times New Roman"/>
              </a:rPr>
              <a:t>sẽ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tìm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kiếm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và</a:t>
            </a:r>
            <a:r>
              <a:rPr sz="1300" spc="-5" dirty="0">
                <a:latin typeface="Times New Roman"/>
                <a:cs typeface="Times New Roman"/>
              </a:rPr>
              <a:t> hiển thị </a:t>
            </a:r>
            <a:r>
              <a:rPr sz="1300" dirty="0">
                <a:latin typeface="Times New Roman"/>
                <a:cs typeface="Times New Roman"/>
              </a:rPr>
              <a:t>kết</a:t>
            </a:r>
            <a:r>
              <a:rPr sz="1300" spc="-5" dirty="0">
                <a:latin typeface="Times New Roman"/>
                <a:cs typeface="Times New Roman"/>
              </a:rPr>
              <a:t> quả ở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lưới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bên</a:t>
            </a:r>
            <a:r>
              <a:rPr sz="1300" spc="-5" dirty="0">
                <a:latin typeface="Times New Roman"/>
                <a:cs typeface="Times New Roman"/>
              </a:rPr>
              <a:t> dưới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606" y="6534790"/>
            <a:ext cx="43853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 err="1" smtClean="0">
                <a:latin typeface="Times New Roman"/>
                <a:cs typeface="Times New Roman"/>
              </a:rPr>
              <a:t>Nhấn</a:t>
            </a:r>
            <a:r>
              <a:rPr sz="1300" spc="-5" dirty="0" smtClean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chọn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vào </a:t>
            </a:r>
            <a:r>
              <a:rPr sz="1300" dirty="0">
                <a:latin typeface="Times New Roman"/>
                <a:cs typeface="Times New Roman"/>
              </a:rPr>
              <a:t>dòng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dữ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liệu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muốn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tách</a:t>
            </a:r>
            <a:r>
              <a:rPr sz="1300" spc="-5" dirty="0">
                <a:latin typeface="Times New Roman"/>
                <a:cs typeface="Times New Roman"/>
              </a:rPr>
              <a:t> lô, </a:t>
            </a:r>
            <a:r>
              <a:rPr sz="1300" spc="5" dirty="0">
                <a:latin typeface="Times New Roman"/>
                <a:cs typeface="Times New Roman"/>
              </a:rPr>
              <a:t>nút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Tách lô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sẽ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hiển </a:t>
            </a:r>
            <a:r>
              <a:rPr sz="1300" dirty="0">
                <a:latin typeface="Times New Roman"/>
                <a:cs typeface="Times New Roman"/>
              </a:rPr>
              <a:t>thị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98606" y="8052031"/>
            <a:ext cx="5022850" cy="83883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40"/>
              </a:spcBef>
            </a:pPr>
            <a:r>
              <a:rPr sz="1300" spc="-5" dirty="0">
                <a:latin typeface="Times New Roman"/>
                <a:cs typeface="Times New Roman"/>
              </a:rPr>
              <a:t>Khi User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nhấn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nút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Tách </a:t>
            </a:r>
            <a:r>
              <a:rPr sz="1300" b="1" spc="-5" dirty="0">
                <a:latin typeface="Times New Roman"/>
                <a:cs typeface="Times New Roman"/>
              </a:rPr>
              <a:t>lô,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màn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hình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hiển </a:t>
            </a:r>
            <a:r>
              <a:rPr sz="1300" spc="-5" dirty="0">
                <a:latin typeface="Times New Roman"/>
                <a:cs typeface="Times New Roman"/>
              </a:rPr>
              <a:t>thị,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nhập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vào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các </a:t>
            </a:r>
            <a:r>
              <a:rPr sz="1300" dirty="0">
                <a:latin typeface="Times New Roman"/>
                <a:cs typeface="Times New Roman"/>
              </a:rPr>
              <a:t>thông </a:t>
            </a:r>
            <a:r>
              <a:rPr sz="1300" spc="-5" dirty="0">
                <a:latin typeface="Times New Roman"/>
                <a:cs typeface="Times New Roman"/>
              </a:rPr>
              <a:t>tin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như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Tên khách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hàng,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nhận </a:t>
            </a:r>
            <a:r>
              <a:rPr sz="1300" dirty="0">
                <a:latin typeface="Times New Roman"/>
                <a:cs typeface="Times New Roman"/>
              </a:rPr>
              <a:t>cont,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Housebill</a:t>
            </a:r>
            <a:r>
              <a:rPr sz="1300" spc="-5" dirty="0">
                <a:latin typeface="Times New Roman"/>
                <a:cs typeface="Times New Roman"/>
              </a:rPr>
              <a:t> vào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màn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hình</a:t>
            </a:r>
            <a:r>
              <a:rPr sz="1300" spc="-5" dirty="0">
                <a:latin typeface="Times New Roman"/>
                <a:cs typeface="Times New Roman"/>
              </a:rPr>
              <a:t> và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nhấn </a:t>
            </a:r>
            <a:r>
              <a:rPr sz="1300" b="1" spc="-5" dirty="0">
                <a:latin typeface="Times New Roman"/>
                <a:cs typeface="Times New Roman"/>
              </a:rPr>
              <a:t>Cập 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nhật. </a:t>
            </a:r>
            <a:r>
              <a:rPr sz="1300" spc="-10" dirty="0">
                <a:latin typeface="Times New Roman"/>
                <a:cs typeface="Times New Roman"/>
              </a:rPr>
              <a:t>User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cũng</a:t>
            </a:r>
            <a:r>
              <a:rPr sz="1300" dirty="0">
                <a:latin typeface="Times New Roman"/>
                <a:cs typeface="Times New Roman"/>
              </a:rPr>
              <a:t> có</a:t>
            </a:r>
            <a:r>
              <a:rPr sz="1300" spc="-5" dirty="0">
                <a:latin typeface="Times New Roman"/>
                <a:cs typeface="Times New Roman"/>
              </a:rPr>
              <a:t> thể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chọn Hosuebill</a:t>
            </a:r>
            <a:r>
              <a:rPr sz="1300" dirty="0">
                <a:latin typeface="Times New Roman"/>
                <a:cs typeface="Times New Roman"/>
              </a:rPr>
              <a:t> trong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danh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sách</a:t>
            </a:r>
            <a:r>
              <a:rPr sz="1300" dirty="0">
                <a:latin typeface="Times New Roman"/>
                <a:cs typeface="Times New Roman"/>
              </a:rPr>
              <a:t> HouseBill</a:t>
            </a:r>
            <a:r>
              <a:rPr sz="1300" spc="-5" dirty="0">
                <a:latin typeface="Times New Roman"/>
                <a:cs typeface="Times New Roman"/>
              </a:rPr>
              <a:t> đã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 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trước đó</a:t>
            </a:r>
            <a:endParaRPr sz="1300" dirty="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3479" y="2498370"/>
            <a:ext cx="6123120" cy="1730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3479" y="5023280"/>
            <a:ext cx="6096000" cy="149830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3479" y="6781799"/>
            <a:ext cx="6096000" cy="1278333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 err="1"/>
              <a:t>Trang</a:t>
            </a:r>
            <a:r>
              <a:rPr spc="-45" dirty="0"/>
              <a:t> </a:t>
            </a:r>
            <a:r>
              <a:rPr spc="-5" dirty="0" smtClean="0"/>
              <a:t>1</a:t>
            </a:r>
            <a:endParaRPr lang="en-US" spc="-5" dirty="0" smtClean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ePort</a:t>
            </a:r>
            <a:r>
              <a:rPr spc="-10" dirty="0"/>
              <a:t> </a:t>
            </a:r>
            <a:r>
              <a:rPr dirty="0"/>
              <a:t>–</a:t>
            </a:r>
            <a:r>
              <a:rPr spc="5" dirty="0"/>
              <a:t> </a:t>
            </a:r>
            <a:r>
              <a:rPr lang="en-US" spc="5" dirty="0" err="1" smtClean="0"/>
              <a:t>Hướng</a:t>
            </a:r>
            <a:r>
              <a:rPr lang="en-US" spc="5" dirty="0" smtClean="0"/>
              <a:t> </a:t>
            </a:r>
            <a:r>
              <a:rPr lang="en-US" spc="5" dirty="0" err="1" smtClean="0"/>
              <a:t>dẫn</a:t>
            </a:r>
            <a:r>
              <a:rPr lang="en-US" spc="5" dirty="0" smtClean="0"/>
              <a:t> </a:t>
            </a:r>
            <a:r>
              <a:rPr lang="en-US" spc="-5" dirty="0" err="1" smtClean="0"/>
              <a:t>Tách</a:t>
            </a:r>
            <a:r>
              <a:rPr lang="en-US" spc="-5" dirty="0" smtClean="0"/>
              <a:t> </a:t>
            </a:r>
            <a:r>
              <a:rPr lang="en-US" spc="-5" dirty="0" err="1" smtClean="0"/>
              <a:t>lô</a:t>
            </a:r>
            <a:r>
              <a:rPr lang="en-US" spc="-5" dirty="0" smtClean="0"/>
              <a:t> </a:t>
            </a:r>
            <a:r>
              <a:rPr lang="en-US" spc="-5" dirty="0" err="1" smtClean="0"/>
              <a:t>từ</a:t>
            </a:r>
            <a:r>
              <a:rPr lang="en-US" spc="-5" dirty="0" smtClean="0"/>
              <a:t> Master </a:t>
            </a:r>
            <a:r>
              <a:rPr lang="en-US" spc="-5" dirty="0"/>
              <a:t>B</a:t>
            </a:r>
            <a:r>
              <a:rPr lang="en-US" spc="-5" dirty="0" smtClean="0"/>
              <a:t>ill</a:t>
            </a:r>
            <a:endParaRPr spc="-5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7442"/>
            <a:ext cx="788213" cy="69968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73645" y="714655"/>
            <a:ext cx="4990971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TY TNHH CẢNG CONTAINER QUỐC TẾ TÂN CẢNG HẢI PHÒNG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chỉ:</a:t>
            </a:r>
            <a:r>
              <a:rPr lang="vi-VN" sz="1100" spc="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Khu Đôn Lương, Thị trấn Cát Hải, Huyện Cát Hải, TP.Hải Phòng, Việt Nam</a:t>
            </a: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 thoại: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+84.225.3765499</a:t>
            </a:r>
            <a:r>
              <a:rPr lang="vi-VN" sz="1100" spc="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100" b="1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CSKH: 1800</a:t>
            </a:r>
            <a:r>
              <a:rPr lang="vi-VN" sz="1100" b="1" spc="-1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9270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spcBef>
                <a:spcPts val="60"/>
              </a:spcBef>
            </a:pP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vi-VN" sz="1100" spc="-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csv@hict.net.vn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mkt@hict.net.vn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vi-VN" dirty="0"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05560" y="1559305"/>
            <a:ext cx="5864225" cy="3175"/>
          </a:xfrm>
          <a:custGeom>
            <a:avLst/>
            <a:gdLst/>
            <a:ahLst/>
            <a:cxnLst/>
            <a:rect l="l" t="t" r="r" b="b"/>
            <a:pathLst>
              <a:path w="5864225" h="3175">
                <a:moveTo>
                  <a:pt x="5863666" y="0"/>
                </a:moveTo>
                <a:lnTo>
                  <a:pt x="862584" y="0"/>
                </a:lnTo>
                <a:lnTo>
                  <a:pt x="856437" y="0"/>
                </a:lnTo>
                <a:lnTo>
                  <a:pt x="853389" y="0"/>
                </a:lnTo>
                <a:lnTo>
                  <a:pt x="0" y="0"/>
                </a:lnTo>
                <a:lnTo>
                  <a:pt x="0" y="3048"/>
                </a:lnTo>
                <a:lnTo>
                  <a:pt x="853389" y="3048"/>
                </a:lnTo>
                <a:lnTo>
                  <a:pt x="856437" y="3048"/>
                </a:lnTo>
                <a:lnTo>
                  <a:pt x="862584" y="3048"/>
                </a:lnTo>
                <a:lnTo>
                  <a:pt x="5863666" y="3048"/>
                </a:lnTo>
                <a:lnTo>
                  <a:pt x="586366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67713" y="5181980"/>
            <a:ext cx="5547995" cy="1811586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32740" marR="5080">
              <a:lnSpc>
                <a:spcPct val="103099"/>
              </a:lnSpc>
              <a:spcBef>
                <a:spcPts val="45"/>
              </a:spcBef>
            </a:pPr>
            <a:r>
              <a:rPr sz="1300" spc="-5" dirty="0">
                <a:latin typeface="Times New Roman"/>
                <a:cs typeface="Times New Roman"/>
              </a:rPr>
              <a:t>Khi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thành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công </a:t>
            </a:r>
            <a:r>
              <a:rPr sz="1300" spc="-5" dirty="0">
                <a:latin typeface="Times New Roman"/>
                <a:cs typeface="Times New Roman"/>
              </a:rPr>
              <a:t>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giá</a:t>
            </a:r>
            <a:r>
              <a:rPr sz="1300" dirty="0">
                <a:latin typeface="Times New Roman"/>
                <a:cs typeface="Times New Roman"/>
              </a:rPr>
              <a:t> trị tìm kiếm </a:t>
            </a:r>
            <a:r>
              <a:rPr sz="1300" spc="-5" dirty="0">
                <a:latin typeface="Times New Roman"/>
                <a:cs typeface="Times New Roman"/>
              </a:rPr>
              <a:t>của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MasterBill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trên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lưới</a:t>
            </a:r>
            <a:r>
              <a:rPr sz="1300" dirty="0">
                <a:latin typeface="Times New Roman"/>
                <a:cs typeface="Times New Roman"/>
              </a:rPr>
              <a:t> sẽ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biến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mất,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để </a:t>
            </a:r>
            <a:r>
              <a:rPr sz="1300" dirty="0">
                <a:latin typeface="Times New Roman"/>
                <a:cs typeface="Times New Roman"/>
              </a:rPr>
              <a:t>xem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thông </a:t>
            </a:r>
            <a:r>
              <a:rPr sz="1300" spc="-5" dirty="0">
                <a:latin typeface="Times New Roman"/>
                <a:cs typeface="Times New Roman"/>
              </a:rPr>
              <a:t>tin </a:t>
            </a:r>
            <a:r>
              <a:rPr sz="1300" dirty="0">
                <a:latin typeface="Times New Roman"/>
                <a:cs typeface="Times New Roman"/>
              </a:rPr>
              <a:t>lô vừa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phải vào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màn</a:t>
            </a:r>
            <a:r>
              <a:rPr sz="1300" spc="-5" dirty="0">
                <a:latin typeface="Times New Roman"/>
                <a:cs typeface="Times New Roman"/>
              </a:rPr>
              <a:t> hình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Lô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theo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House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lang="en-US" sz="1400" b="1" spc="-5" dirty="0" smtClean="0">
                <a:solidFill>
                  <a:srgbClr val="2D74B5"/>
                </a:solidFill>
                <a:latin typeface="Calibri"/>
                <a:cs typeface="Calibri"/>
              </a:rPr>
              <a:t>2.</a:t>
            </a:r>
            <a:r>
              <a:rPr sz="1400" b="1" spc="-5" dirty="0" smtClean="0">
                <a:solidFill>
                  <a:srgbClr val="2D74B5"/>
                </a:solidFill>
                <a:latin typeface="Calibri"/>
                <a:cs typeface="Calibri"/>
              </a:rPr>
              <a:t>Lô</a:t>
            </a:r>
            <a:r>
              <a:rPr sz="1400" b="1" spc="-20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D74B5"/>
                </a:solidFill>
                <a:latin typeface="Calibri"/>
                <a:cs typeface="Calibri"/>
              </a:rPr>
              <a:t>theo</a:t>
            </a:r>
            <a:r>
              <a:rPr sz="1400" b="1" spc="-20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4B5"/>
                </a:solidFill>
                <a:latin typeface="Calibri"/>
                <a:cs typeface="Calibri"/>
              </a:rPr>
              <a:t>House</a:t>
            </a:r>
            <a:r>
              <a:rPr sz="1400" b="1" spc="-30" dirty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4B5"/>
                </a:solidFill>
                <a:latin typeface="Calibri"/>
                <a:cs typeface="Calibri"/>
              </a:rPr>
              <a:t>Bill</a:t>
            </a:r>
            <a:endParaRPr sz="1400" dirty="0">
              <a:latin typeface="Calibri"/>
              <a:cs typeface="Calibri"/>
            </a:endParaRPr>
          </a:p>
          <a:p>
            <a:pPr marL="332740" marR="111125">
              <a:lnSpc>
                <a:spcPct val="103600"/>
              </a:lnSpc>
              <a:spcBef>
                <a:spcPts val="55"/>
              </a:spcBef>
            </a:pPr>
            <a:r>
              <a:rPr sz="1300" spc="-5" dirty="0">
                <a:latin typeface="Times New Roman"/>
                <a:cs typeface="Times New Roman"/>
              </a:rPr>
              <a:t>Chức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năng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hỗ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trợ</a:t>
            </a:r>
            <a:r>
              <a:rPr sz="1300" dirty="0">
                <a:latin typeface="Times New Roman"/>
                <a:cs typeface="Times New Roman"/>
              </a:rPr>
              <a:t> User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xem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lại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các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đã </a:t>
            </a:r>
            <a:r>
              <a:rPr sz="1300" dirty="0">
                <a:latin typeface="Times New Roman"/>
                <a:cs typeface="Times New Roman"/>
              </a:rPr>
              <a:t>được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bởi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User,</a:t>
            </a:r>
            <a:r>
              <a:rPr sz="1300" dirty="0">
                <a:latin typeface="Times New Roman"/>
                <a:cs typeface="Times New Roman"/>
              </a:rPr>
              <a:t> cũng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như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Sửa,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Xóa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các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đã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(với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điều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kiện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đó chưa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được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đăng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ký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trên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Eport) 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User</a:t>
            </a:r>
            <a:r>
              <a:rPr sz="1300" spc="-5" dirty="0">
                <a:latin typeface="Times New Roman"/>
                <a:cs typeface="Times New Roman"/>
              </a:rPr>
              <a:t> vào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Đăng</a:t>
            </a:r>
            <a:r>
              <a:rPr sz="1300" spc="-5" dirty="0">
                <a:latin typeface="Times New Roman"/>
                <a:cs typeface="Times New Roman"/>
              </a:rPr>
              <a:t> ký</a:t>
            </a:r>
            <a:r>
              <a:rPr sz="1300" dirty="0">
                <a:latin typeface="Times New Roman"/>
                <a:cs typeface="Times New Roman"/>
              </a:rPr>
              <a:t> -&gt;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Lô</a:t>
            </a:r>
            <a:r>
              <a:rPr sz="1300" spc="-5" dirty="0">
                <a:latin typeface="Times New Roman"/>
                <a:cs typeface="Times New Roman"/>
              </a:rPr>
              <a:t> theo House Bill</a:t>
            </a:r>
            <a:endParaRPr sz="1300" dirty="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50"/>
              </a:spcBef>
            </a:pPr>
            <a:r>
              <a:rPr sz="1300" spc="-5" dirty="0">
                <a:latin typeface="Times New Roman"/>
                <a:cs typeface="Times New Roman"/>
              </a:rPr>
              <a:t>Chọn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Từ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ngày…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Đến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ngày,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nhấn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Truy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Vấn</a:t>
            </a:r>
            <a:endParaRPr sz="1300" dirty="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  <a:spcBef>
                <a:spcPts val="60"/>
              </a:spcBef>
            </a:pPr>
            <a:r>
              <a:rPr sz="1300" spc="-5" dirty="0">
                <a:latin typeface="Times New Roman"/>
                <a:cs typeface="Times New Roman"/>
              </a:rPr>
              <a:t>Danh sách</a:t>
            </a:r>
            <a:r>
              <a:rPr sz="1300" dirty="0">
                <a:latin typeface="Times New Roman"/>
                <a:cs typeface="Times New Roman"/>
              </a:rPr>
              <a:t> các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được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trong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khoảng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thời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gian</a:t>
            </a:r>
            <a:r>
              <a:rPr sz="1300" dirty="0">
                <a:latin typeface="Times New Roman"/>
                <a:cs typeface="Times New Roman"/>
              </a:rPr>
              <a:t> truy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vấn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được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hiện </a:t>
            </a:r>
            <a:r>
              <a:rPr sz="1300" spc="-5" dirty="0">
                <a:latin typeface="Times New Roman"/>
                <a:cs typeface="Times New Roman"/>
              </a:rPr>
              <a:t>ra</a:t>
            </a:r>
            <a:endParaRPr sz="13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903476"/>
            <a:ext cx="5057775" cy="295214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 err="1"/>
              <a:t>Trang</a:t>
            </a:r>
            <a:r>
              <a:rPr spc="-45" dirty="0"/>
              <a:t> </a:t>
            </a:r>
            <a:r>
              <a:rPr lang="en-US" spc="-5" dirty="0"/>
              <a:t>2</a:t>
            </a:r>
            <a:endParaRPr spc="-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vi-VN" dirty="0" smtClean="0"/>
              <a:t>ePort</a:t>
            </a:r>
            <a:r>
              <a:rPr lang="vi-VN" spc="-10" dirty="0" smtClean="0"/>
              <a:t> </a:t>
            </a:r>
            <a:r>
              <a:rPr lang="vi-VN" dirty="0"/>
              <a:t>–</a:t>
            </a:r>
            <a:r>
              <a:rPr lang="vi-VN" spc="5" dirty="0"/>
              <a:t> Hướng dẫn </a:t>
            </a:r>
            <a:r>
              <a:rPr lang="vi-VN" spc="-5" dirty="0"/>
              <a:t>Tách lô từ Master Bill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7442"/>
            <a:ext cx="788213" cy="6996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73645" y="714655"/>
            <a:ext cx="4990971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TY TNHH CẢNG CONTAINER QUỐC TẾ TÂN CẢNG HẢI PHÒNG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chỉ:</a:t>
            </a:r>
            <a:r>
              <a:rPr lang="vi-VN" sz="1100" spc="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Khu Đôn Lương, Thị trấn Cát Hải, Huyện Cát Hải, TP.Hải Phòng, Việt Nam</a:t>
            </a: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 thoại: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+84.225.3765499</a:t>
            </a:r>
            <a:r>
              <a:rPr lang="vi-VN" sz="1100" spc="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100" b="1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CSKH: 1800</a:t>
            </a:r>
            <a:r>
              <a:rPr lang="vi-VN" sz="1100" b="1" spc="-1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9270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spcBef>
                <a:spcPts val="60"/>
              </a:spcBef>
            </a:pP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vi-VN" sz="1100" spc="-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csv@hict.net.vn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mkt@hict.net.vn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vi-VN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05560" y="1559305"/>
            <a:ext cx="5864225" cy="3175"/>
          </a:xfrm>
          <a:custGeom>
            <a:avLst/>
            <a:gdLst/>
            <a:ahLst/>
            <a:cxnLst/>
            <a:rect l="l" t="t" r="r" b="b"/>
            <a:pathLst>
              <a:path w="5864225" h="3175">
                <a:moveTo>
                  <a:pt x="5863666" y="0"/>
                </a:moveTo>
                <a:lnTo>
                  <a:pt x="862584" y="0"/>
                </a:lnTo>
                <a:lnTo>
                  <a:pt x="856437" y="0"/>
                </a:lnTo>
                <a:lnTo>
                  <a:pt x="853389" y="0"/>
                </a:lnTo>
                <a:lnTo>
                  <a:pt x="0" y="0"/>
                </a:lnTo>
                <a:lnTo>
                  <a:pt x="0" y="3048"/>
                </a:lnTo>
                <a:lnTo>
                  <a:pt x="853389" y="3048"/>
                </a:lnTo>
                <a:lnTo>
                  <a:pt x="856437" y="3048"/>
                </a:lnTo>
                <a:lnTo>
                  <a:pt x="862584" y="3048"/>
                </a:lnTo>
                <a:lnTo>
                  <a:pt x="5863666" y="3048"/>
                </a:lnTo>
                <a:lnTo>
                  <a:pt x="586366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4720209"/>
            <a:ext cx="5941060" cy="114363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697865" marR="5080">
              <a:lnSpc>
                <a:spcPct val="103099"/>
              </a:lnSpc>
              <a:spcBef>
                <a:spcPts val="45"/>
              </a:spcBef>
            </a:pPr>
            <a:r>
              <a:rPr sz="1300" spc="-5" dirty="0">
                <a:latin typeface="Times New Roman"/>
                <a:cs typeface="Times New Roman"/>
              </a:rPr>
              <a:t>Nhấn vào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Biểu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tượng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Xem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chi </a:t>
            </a:r>
            <a:r>
              <a:rPr sz="1300" b="1" dirty="0">
                <a:latin typeface="Times New Roman"/>
                <a:cs typeface="Times New Roman"/>
              </a:rPr>
              <a:t>tiết </a:t>
            </a:r>
            <a:r>
              <a:rPr sz="1300" spc="-5" dirty="0">
                <a:latin typeface="Times New Roman"/>
                <a:cs typeface="Times New Roman"/>
              </a:rPr>
              <a:t>cuối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mỗi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dòng để</a:t>
            </a:r>
            <a:r>
              <a:rPr sz="1300" dirty="0">
                <a:latin typeface="Times New Roman"/>
                <a:cs typeface="Times New Roman"/>
              </a:rPr>
              <a:t> xem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thông </a:t>
            </a:r>
            <a:r>
              <a:rPr sz="1300" spc="-5" dirty="0">
                <a:latin typeface="Times New Roman"/>
                <a:cs typeface="Times New Roman"/>
              </a:rPr>
              <a:t>tin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chi</a:t>
            </a:r>
            <a:r>
              <a:rPr sz="1300" dirty="0">
                <a:latin typeface="Times New Roman"/>
                <a:cs typeface="Times New Roman"/>
              </a:rPr>
              <a:t> tiết</a:t>
            </a:r>
            <a:r>
              <a:rPr sz="1300" spc="-5" dirty="0">
                <a:latin typeface="Times New Roman"/>
                <a:cs typeface="Times New Roman"/>
              </a:rPr>
              <a:t> của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mỗi</a:t>
            </a:r>
            <a:r>
              <a:rPr sz="1300" spc="-10" dirty="0">
                <a:latin typeface="Times New Roman"/>
                <a:cs typeface="Times New Roman"/>
              </a:rPr>
              <a:t> Bill</a:t>
            </a: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lang="en-US" sz="1300" spc="-5" dirty="0" smtClean="0">
                <a:solidFill>
                  <a:srgbClr val="1F4D78"/>
                </a:solidFill>
                <a:latin typeface="Times New Roman"/>
                <a:cs typeface="Times New Roman"/>
              </a:rPr>
              <a:t>2.1</a:t>
            </a:r>
            <a:r>
              <a:rPr sz="1300" spc="25" dirty="0" smtClean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Sửa</a:t>
            </a:r>
            <a:r>
              <a:rPr sz="1300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thông tin</a:t>
            </a:r>
            <a:r>
              <a:rPr sz="1300" spc="5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Lô</a:t>
            </a:r>
            <a:r>
              <a:rPr sz="1300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theo</a:t>
            </a:r>
            <a:r>
              <a:rPr sz="1300" spc="15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HouseBill</a:t>
            </a:r>
            <a:endParaRPr sz="1300" dirty="0">
              <a:latin typeface="Times New Roman"/>
              <a:cs typeface="Times New Roman"/>
            </a:endParaRPr>
          </a:p>
          <a:p>
            <a:pPr marL="697865" marR="26034">
              <a:lnSpc>
                <a:spcPct val="103099"/>
              </a:lnSpc>
              <a:spcBef>
                <a:spcPts val="10"/>
              </a:spcBef>
            </a:pPr>
            <a:r>
              <a:rPr sz="1300" spc="-10" dirty="0">
                <a:latin typeface="Times New Roman"/>
                <a:cs typeface="Times New Roman"/>
              </a:rPr>
              <a:t>Màn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hình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Thông</a:t>
            </a:r>
            <a:r>
              <a:rPr sz="1300" dirty="0">
                <a:latin typeface="Times New Roman"/>
                <a:cs typeface="Times New Roman"/>
              </a:rPr>
              <a:t> tin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chi tiết </a:t>
            </a:r>
            <a:r>
              <a:rPr sz="1300" spc="-10" dirty="0">
                <a:latin typeface="Times New Roman"/>
                <a:cs typeface="Times New Roman"/>
              </a:rPr>
              <a:t>Bill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hiển </a:t>
            </a:r>
            <a:r>
              <a:rPr sz="1300" spc="-5" dirty="0">
                <a:latin typeface="Times New Roman"/>
                <a:cs typeface="Times New Roman"/>
              </a:rPr>
              <a:t>thị,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có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thể</a:t>
            </a:r>
            <a:r>
              <a:rPr sz="1300" dirty="0">
                <a:latin typeface="Times New Roman"/>
                <a:cs typeface="Times New Roman"/>
              </a:rPr>
              <a:t> thay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đổi thông tin </a:t>
            </a:r>
            <a:r>
              <a:rPr sz="1300" spc="-10" dirty="0">
                <a:latin typeface="Times New Roman"/>
                <a:cs typeface="Times New Roman"/>
              </a:rPr>
              <a:t>Bill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rồi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nhấn </a:t>
            </a:r>
            <a:r>
              <a:rPr sz="1300" b="1" spc="-5" dirty="0">
                <a:latin typeface="Times New Roman"/>
                <a:cs typeface="Times New Roman"/>
              </a:rPr>
              <a:t>Cập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nhật </a:t>
            </a:r>
            <a:r>
              <a:rPr sz="1300" dirty="0">
                <a:latin typeface="Times New Roman"/>
                <a:cs typeface="Times New Roman"/>
              </a:rPr>
              <a:t>(nếu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không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muốn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thay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đổi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thông</a:t>
            </a:r>
            <a:r>
              <a:rPr sz="1300" spc="-5" dirty="0">
                <a:latin typeface="Times New Roman"/>
                <a:cs typeface="Times New Roman"/>
              </a:rPr>
              <a:t> tin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thì </a:t>
            </a:r>
            <a:r>
              <a:rPr sz="1300" dirty="0">
                <a:latin typeface="Times New Roman"/>
                <a:cs typeface="Times New Roman"/>
              </a:rPr>
              <a:t>nhấn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Đóng</a:t>
            </a:r>
            <a:r>
              <a:rPr sz="1300" spc="-5" dirty="0">
                <a:latin typeface="Times New Roman"/>
                <a:cs typeface="Times New Roman"/>
              </a:rPr>
              <a:t>)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8108442"/>
            <a:ext cx="5948680" cy="837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300" spc="-5" dirty="0" smtClean="0">
                <a:solidFill>
                  <a:srgbClr val="1F4D78"/>
                </a:solidFill>
                <a:latin typeface="Times New Roman"/>
                <a:cs typeface="Times New Roman"/>
              </a:rPr>
              <a:t>2.2</a:t>
            </a:r>
            <a:r>
              <a:rPr sz="1300" spc="30" dirty="0" smtClean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Xóa thông</a:t>
            </a:r>
            <a:r>
              <a:rPr sz="1300" spc="5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tin Lô theo</a:t>
            </a:r>
            <a:r>
              <a:rPr sz="1300" spc="10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HouseBill</a:t>
            </a:r>
            <a:endParaRPr sz="1300" dirty="0">
              <a:latin typeface="Times New Roman"/>
              <a:cs typeface="Times New Roman"/>
            </a:endParaRPr>
          </a:p>
          <a:p>
            <a:pPr marL="697865">
              <a:lnSpc>
                <a:spcPct val="100000"/>
              </a:lnSpc>
              <a:spcBef>
                <a:spcPts val="50"/>
              </a:spcBef>
            </a:pPr>
            <a:r>
              <a:rPr sz="1300" spc="-5" dirty="0">
                <a:latin typeface="Times New Roman"/>
                <a:cs typeface="Times New Roman"/>
              </a:rPr>
              <a:t>Để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xóa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HouseBill,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từ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màn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hình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Danh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sách</a:t>
            </a:r>
            <a:r>
              <a:rPr sz="1300" dirty="0">
                <a:latin typeface="Times New Roman"/>
                <a:cs typeface="Times New Roman"/>
              </a:rPr>
              <a:t> Bill </a:t>
            </a:r>
            <a:r>
              <a:rPr sz="1300" spc="-5" dirty="0">
                <a:latin typeface="Times New Roman"/>
                <a:cs typeface="Times New Roman"/>
              </a:rPr>
              <a:t>được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tách,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chọn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muốn</a:t>
            </a:r>
            <a:endParaRPr sz="1300" dirty="0">
              <a:latin typeface="Times New Roman"/>
              <a:cs typeface="Times New Roman"/>
            </a:endParaRPr>
          </a:p>
          <a:p>
            <a:pPr marL="697865" marR="121920">
              <a:lnSpc>
                <a:spcPct val="103099"/>
              </a:lnSpc>
              <a:spcBef>
                <a:spcPts val="10"/>
              </a:spcBef>
            </a:pPr>
            <a:r>
              <a:rPr sz="1300" spc="-5" dirty="0">
                <a:latin typeface="Times New Roman"/>
                <a:cs typeface="Times New Roman"/>
              </a:rPr>
              <a:t>xóa, </a:t>
            </a:r>
            <a:r>
              <a:rPr sz="1300" spc="-10" dirty="0">
                <a:latin typeface="Times New Roman"/>
                <a:cs typeface="Times New Roman"/>
              </a:rPr>
              <a:t>sao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đó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nhấn</a:t>
            </a:r>
            <a:r>
              <a:rPr sz="1300" dirty="0">
                <a:latin typeface="Times New Roman"/>
                <a:cs typeface="Times New Roman"/>
              </a:rPr>
              <a:t> vào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nút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Xóa</a:t>
            </a:r>
            <a:r>
              <a:rPr sz="1300" b="1" dirty="0">
                <a:latin typeface="Times New Roman"/>
                <a:cs typeface="Times New Roman"/>
              </a:rPr>
              <a:t> cont </a:t>
            </a:r>
            <a:r>
              <a:rPr sz="1300" b="1" spc="-5" dirty="0">
                <a:latin typeface="Times New Roman"/>
                <a:cs typeface="Times New Roman"/>
              </a:rPr>
              <a:t>khỏi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House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Bill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(Lưu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ý</a:t>
            </a:r>
            <a:r>
              <a:rPr sz="1300" dirty="0">
                <a:latin typeface="Times New Roman"/>
                <a:cs typeface="Times New Roman"/>
              </a:rPr>
              <a:t> rằng: </a:t>
            </a:r>
            <a:r>
              <a:rPr sz="1300" spc="-5" dirty="0">
                <a:latin typeface="Times New Roman"/>
                <a:cs typeface="Times New Roman"/>
              </a:rPr>
              <a:t>nút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Xóa chỉ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hiển thị </a:t>
            </a:r>
            <a:r>
              <a:rPr sz="1300" dirty="0">
                <a:latin typeface="Times New Roman"/>
                <a:cs typeface="Times New Roman"/>
              </a:rPr>
              <a:t>khi</a:t>
            </a:r>
            <a:r>
              <a:rPr sz="1300" spc="-5" dirty="0">
                <a:latin typeface="Times New Roman"/>
                <a:cs typeface="Times New Roman"/>
              </a:rPr>
              <a:t> User </a:t>
            </a:r>
            <a:r>
              <a:rPr sz="1300" dirty="0">
                <a:latin typeface="Times New Roman"/>
                <a:cs typeface="Times New Roman"/>
              </a:rPr>
              <a:t>nhấn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chọn vào ít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nhất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1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dòng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trong danh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sách)</a:t>
            </a:r>
            <a:endParaRPr sz="13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903476"/>
            <a:ext cx="5943600" cy="27279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974207"/>
            <a:ext cx="5943600" cy="2045335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 err="1"/>
              <a:t>Trang</a:t>
            </a:r>
            <a:r>
              <a:rPr spc="-45" dirty="0"/>
              <a:t> </a:t>
            </a:r>
            <a:r>
              <a:rPr lang="en-US" spc="-5" dirty="0"/>
              <a:t>3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vi-VN" dirty="0"/>
              <a:t>ePort</a:t>
            </a:r>
            <a:r>
              <a:rPr lang="vi-VN" spc="-10" dirty="0"/>
              <a:t> </a:t>
            </a:r>
            <a:r>
              <a:rPr lang="vi-VN" dirty="0"/>
              <a:t>–</a:t>
            </a:r>
            <a:r>
              <a:rPr lang="vi-VN" spc="5" dirty="0"/>
              <a:t> Hướng dẫn </a:t>
            </a:r>
            <a:r>
              <a:rPr lang="vi-VN" spc="-5" dirty="0"/>
              <a:t>Tách lô từ Master </a:t>
            </a:r>
            <a:r>
              <a:rPr lang="vi-VN" spc="-5" dirty="0" smtClean="0"/>
              <a:t>Bill</a:t>
            </a:r>
            <a:endParaRPr lang="vi-VN" spc="-5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7442"/>
            <a:ext cx="788213" cy="69968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73645" y="714655"/>
            <a:ext cx="4990971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TY TNHH CẢNG CONTAINER QUỐC TẾ TÂN CẢNG HẢI PHÒNG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chỉ:</a:t>
            </a:r>
            <a:r>
              <a:rPr lang="vi-VN" sz="1100" spc="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Khu Đôn Lương, Thị trấn Cát Hải, Huyện Cát Hải, TP.Hải Phòng, Việt Nam</a:t>
            </a: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 thoại: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+84.225.3765499</a:t>
            </a:r>
            <a:r>
              <a:rPr lang="vi-VN" sz="1100" spc="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100" b="1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CSKH: 1800</a:t>
            </a:r>
            <a:r>
              <a:rPr lang="vi-VN" sz="1100" b="1" spc="-1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9270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spcBef>
                <a:spcPts val="60"/>
              </a:spcBef>
            </a:pP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vi-VN" sz="1100" spc="-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csv@hict.net.vn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mkt@hict.net.vn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vi-VN" dirty="0"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05560" y="1559305"/>
            <a:ext cx="5864225" cy="3175"/>
          </a:xfrm>
          <a:custGeom>
            <a:avLst/>
            <a:gdLst/>
            <a:ahLst/>
            <a:cxnLst/>
            <a:rect l="l" t="t" r="r" b="b"/>
            <a:pathLst>
              <a:path w="5864225" h="3175">
                <a:moveTo>
                  <a:pt x="5863666" y="0"/>
                </a:moveTo>
                <a:lnTo>
                  <a:pt x="862584" y="0"/>
                </a:lnTo>
                <a:lnTo>
                  <a:pt x="856437" y="0"/>
                </a:lnTo>
                <a:lnTo>
                  <a:pt x="853389" y="0"/>
                </a:lnTo>
                <a:lnTo>
                  <a:pt x="0" y="0"/>
                </a:lnTo>
                <a:lnTo>
                  <a:pt x="0" y="3048"/>
                </a:lnTo>
                <a:lnTo>
                  <a:pt x="853389" y="3048"/>
                </a:lnTo>
                <a:lnTo>
                  <a:pt x="856437" y="3048"/>
                </a:lnTo>
                <a:lnTo>
                  <a:pt x="862584" y="3048"/>
                </a:lnTo>
                <a:lnTo>
                  <a:pt x="5863666" y="3048"/>
                </a:lnTo>
                <a:lnTo>
                  <a:pt x="586366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4915280"/>
            <a:ext cx="5839460" cy="837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300" spc="-5" dirty="0" smtClean="0">
                <a:solidFill>
                  <a:srgbClr val="1F4D78"/>
                </a:solidFill>
                <a:latin typeface="Times New Roman"/>
                <a:cs typeface="Times New Roman"/>
              </a:rPr>
              <a:t>2.3</a:t>
            </a:r>
            <a:r>
              <a:rPr sz="1300" spc="15" dirty="0" smtClean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In</a:t>
            </a:r>
            <a:r>
              <a:rPr sz="1300" spc="-15" dirty="0">
                <a:solidFill>
                  <a:srgbClr val="1F4D78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solidFill>
                  <a:srgbClr val="1F4D78"/>
                </a:solidFill>
                <a:latin typeface="Times New Roman"/>
                <a:cs typeface="Times New Roman"/>
              </a:rPr>
              <a:t>HouseBill</a:t>
            </a:r>
            <a:endParaRPr sz="1300" dirty="0">
              <a:latin typeface="Times New Roman"/>
              <a:cs typeface="Times New Roman"/>
            </a:endParaRPr>
          </a:p>
          <a:p>
            <a:pPr marL="697865">
              <a:lnSpc>
                <a:spcPct val="100000"/>
              </a:lnSpc>
              <a:spcBef>
                <a:spcPts val="50"/>
              </a:spcBef>
            </a:pPr>
            <a:r>
              <a:rPr sz="1300" spc="-5" dirty="0">
                <a:latin typeface="Times New Roman"/>
                <a:cs typeface="Times New Roman"/>
              </a:rPr>
              <a:t>Để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in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HouseBill,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từ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màn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hình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Danh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sách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Bill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được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tách,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User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chọn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Bill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muốn</a:t>
            </a:r>
            <a:endParaRPr sz="1300" dirty="0">
              <a:latin typeface="Times New Roman"/>
              <a:cs typeface="Times New Roman"/>
            </a:endParaRPr>
          </a:p>
          <a:p>
            <a:pPr marL="697865" marR="62865">
              <a:lnSpc>
                <a:spcPct val="103099"/>
              </a:lnSpc>
              <a:spcBef>
                <a:spcPts val="10"/>
              </a:spcBef>
            </a:pPr>
            <a:r>
              <a:rPr sz="1300" spc="-5" dirty="0">
                <a:latin typeface="Times New Roman"/>
                <a:cs typeface="Times New Roman"/>
              </a:rPr>
              <a:t>in </a:t>
            </a:r>
            <a:r>
              <a:rPr sz="1300" spc="-10" dirty="0">
                <a:latin typeface="Times New Roman"/>
                <a:cs typeface="Times New Roman"/>
              </a:rPr>
              <a:t>sau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đó</a:t>
            </a:r>
            <a:r>
              <a:rPr sz="1300" dirty="0">
                <a:latin typeface="Times New Roman"/>
                <a:cs typeface="Times New Roman"/>
              </a:rPr>
              <a:t> nhấn</a:t>
            </a:r>
            <a:r>
              <a:rPr sz="1300" spc="-5" dirty="0">
                <a:latin typeface="Times New Roman"/>
                <a:cs typeface="Times New Roman"/>
              </a:rPr>
              <a:t> nút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In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HouseBill</a:t>
            </a:r>
            <a:r>
              <a:rPr sz="1300" spc="-5" dirty="0">
                <a:latin typeface="Times New Roman"/>
                <a:cs typeface="Times New Roman"/>
              </a:rPr>
              <a:t>,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chọn </a:t>
            </a:r>
            <a:r>
              <a:rPr sz="1300" dirty="0">
                <a:latin typeface="Times New Roman"/>
                <a:cs typeface="Times New Roman"/>
              </a:rPr>
              <a:t>chức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năng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print</a:t>
            </a:r>
            <a:r>
              <a:rPr sz="1300" dirty="0">
                <a:latin typeface="Times New Roman"/>
                <a:cs typeface="Times New Roman"/>
              </a:rPr>
              <a:t> the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report </a:t>
            </a:r>
            <a:r>
              <a:rPr sz="1300" spc="-5" dirty="0">
                <a:latin typeface="Times New Roman"/>
                <a:cs typeface="Times New Roman"/>
              </a:rPr>
              <a:t>và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bấm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nút </a:t>
            </a:r>
            <a:r>
              <a:rPr sz="1300" spc="-3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lệnh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In.</a:t>
            </a:r>
            <a:endParaRPr sz="13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2004" y="1906121"/>
            <a:ext cx="6248400" cy="248926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5863463"/>
            <a:ext cx="5943600" cy="270700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 err="1"/>
              <a:t>Trang</a:t>
            </a:r>
            <a:r>
              <a:rPr spc="-45" dirty="0"/>
              <a:t> </a:t>
            </a:r>
            <a:r>
              <a:rPr lang="en-US" spc="-5" dirty="0"/>
              <a:t>4</a:t>
            </a:r>
            <a:endParaRPr spc="-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vi-VN" dirty="0"/>
              <a:t>ePort</a:t>
            </a:r>
            <a:r>
              <a:rPr lang="vi-VN" spc="-10" dirty="0"/>
              <a:t> </a:t>
            </a:r>
            <a:r>
              <a:rPr lang="vi-VN" dirty="0"/>
              <a:t>–</a:t>
            </a:r>
            <a:r>
              <a:rPr lang="vi-VN" spc="5" dirty="0"/>
              <a:t> Hướng dẫn </a:t>
            </a:r>
            <a:r>
              <a:rPr lang="vi-VN" spc="-5" dirty="0"/>
              <a:t>Tách lô từ Master </a:t>
            </a:r>
            <a:r>
              <a:rPr lang="vi-VN" spc="-5" dirty="0" smtClean="0"/>
              <a:t>Bill</a:t>
            </a:r>
            <a:endParaRPr lang="vi-VN" spc="-5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7442"/>
            <a:ext cx="788213" cy="69968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873645" y="714655"/>
            <a:ext cx="4990971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TY TNHH CẢNG CONTAINER QUỐC TẾ TÂN CẢNG HẢI PHÒNG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chỉ:</a:t>
            </a:r>
            <a:r>
              <a:rPr lang="vi-VN" sz="1100" spc="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Khu Đôn Lương, Thị trấn Cát Hải, Huyện Cát Hải, TP.Hải Phòng, Việt Nam</a:t>
            </a: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 thoại: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+84.225.3765499</a:t>
            </a:r>
            <a:r>
              <a:rPr lang="vi-VN" sz="1100" spc="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100" b="1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CSKH: 1800</a:t>
            </a:r>
            <a:r>
              <a:rPr lang="vi-VN" sz="1100" b="1" spc="-1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9270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spcBef>
                <a:spcPts val="60"/>
              </a:spcBef>
            </a:pP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vi-VN" sz="1100" spc="-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csv@hict.net.vn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mkt@hict.net.vn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vi-VN" dirty="0"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05560" y="1559305"/>
            <a:ext cx="5864225" cy="3175"/>
          </a:xfrm>
          <a:custGeom>
            <a:avLst/>
            <a:gdLst/>
            <a:ahLst/>
            <a:cxnLst/>
            <a:rect l="l" t="t" r="r" b="b"/>
            <a:pathLst>
              <a:path w="5864225" h="3175">
                <a:moveTo>
                  <a:pt x="5863666" y="0"/>
                </a:moveTo>
                <a:lnTo>
                  <a:pt x="862584" y="0"/>
                </a:lnTo>
                <a:lnTo>
                  <a:pt x="856437" y="0"/>
                </a:lnTo>
                <a:lnTo>
                  <a:pt x="853389" y="0"/>
                </a:lnTo>
                <a:lnTo>
                  <a:pt x="0" y="0"/>
                </a:lnTo>
                <a:lnTo>
                  <a:pt x="0" y="3048"/>
                </a:lnTo>
                <a:lnTo>
                  <a:pt x="853389" y="3048"/>
                </a:lnTo>
                <a:lnTo>
                  <a:pt x="856437" y="3048"/>
                </a:lnTo>
                <a:lnTo>
                  <a:pt x="862584" y="3048"/>
                </a:lnTo>
                <a:lnTo>
                  <a:pt x="5863666" y="3048"/>
                </a:lnTo>
                <a:lnTo>
                  <a:pt x="5863666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953564"/>
            <a:ext cx="5943600" cy="4673799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6163817" y="9231517"/>
            <a:ext cx="73215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5"/>
              </a:lnSpc>
            </a:pPr>
            <a:r>
              <a:rPr spc="-5" dirty="0" err="1"/>
              <a:t>Trang</a:t>
            </a:r>
            <a:r>
              <a:rPr spc="-45" dirty="0"/>
              <a:t> </a:t>
            </a:r>
            <a:r>
              <a:rPr lang="en-US" spc="-5" dirty="0"/>
              <a:t>5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902004" y="9273031"/>
            <a:ext cx="38544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vi-VN" dirty="0"/>
              <a:t>ePort</a:t>
            </a:r>
            <a:r>
              <a:rPr lang="vi-VN" spc="-10" dirty="0"/>
              <a:t> </a:t>
            </a:r>
            <a:r>
              <a:rPr lang="vi-VN" dirty="0"/>
              <a:t>–</a:t>
            </a:r>
            <a:r>
              <a:rPr lang="vi-VN" spc="5" dirty="0"/>
              <a:t> Hướng dẫn </a:t>
            </a:r>
            <a:r>
              <a:rPr lang="vi-VN" spc="-5" dirty="0"/>
              <a:t>Tách lô từ Master </a:t>
            </a:r>
            <a:r>
              <a:rPr lang="vi-VN" spc="-5" dirty="0" smtClean="0"/>
              <a:t>Bill</a:t>
            </a:r>
            <a:endParaRPr lang="vi-VN" spc="-5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7442"/>
            <a:ext cx="788213" cy="69968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73645" y="714655"/>
            <a:ext cx="4990971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 TY TNHH CẢNG CONTAINER QUỐC TẾ TÂN CẢNG HẢI PHÒNG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chỉ:</a:t>
            </a:r>
            <a:r>
              <a:rPr lang="vi-VN" sz="1100" spc="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Khu Đôn Lương, Thị trấn Cát Hải, Huyện Cát Hải, TP.Hải Phòng, Việt Nam</a:t>
            </a:r>
          </a:p>
          <a:p>
            <a:pPr marL="12700" marR="5080">
              <a:lnSpc>
                <a:spcPts val="1450"/>
              </a:lnSpc>
              <a:spcBef>
                <a:spcPts val="60"/>
              </a:spcBef>
            </a:pP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 thoại:</a:t>
            </a: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+84.225.3765499</a:t>
            </a:r>
            <a:r>
              <a:rPr lang="vi-VN" sz="1100" spc="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vi-VN" sz="1100" b="1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CSKH: 1800</a:t>
            </a:r>
            <a:r>
              <a:rPr lang="vi-VN" sz="1100" b="1" spc="-1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b="1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9270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spcBef>
                <a:spcPts val="60"/>
              </a:spcBef>
            </a:pPr>
            <a:r>
              <a:rPr lang="vi-VN" sz="1100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vi-VN" sz="1100" spc="-1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csv@hict.net.vn</a:t>
            </a:r>
            <a:r>
              <a:rPr lang="vi-VN" sz="1100" spc="-5" dirty="0" smtClean="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mkt@hict.net.vn</a:t>
            </a:r>
            <a:endParaRPr lang="vi-VN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endParaRPr lang="vi-VN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3FA5D57239BC4591050A42EB5AAA55" ma:contentTypeVersion="14" ma:contentTypeDescription="Tạo tài liệu mới." ma:contentTypeScope="" ma:versionID="f4921a086bef2001860a1fdbb4133b56">
  <xsd:schema xmlns:xsd="http://www.w3.org/2001/XMLSchema" xmlns:xs="http://www.w3.org/2001/XMLSchema" xmlns:p="http://schemas.microsoft.com/office/2006/metadata/properties" xmlns:ns2="2f875ee3-ce97-4dbd-a9dc-e3b81b5c471b" xmlns:ns3="f4edffb7-2409-45b9-b8b0-5a5b080974fc" targetNamespace="http://schemas.microsoft.com/office/2006/metadata/properties" ma:root="true" ma:fieldsID="e3db76205f1d499645dc5cf4799ab735" ns2:_="" ns3:_="">
    <xsd:import namespace="2f875ee3-ce97-4dbd-a9dc-e3b81b5c471b"/>
    <xsd:import namespace="f4edffb7-2409-45b9-b8b0-5a5b080974fc"/>
    <xsd:element name="properties">
      <xsd:complexType>
        <xsd:sequence>
          <xsd:element name="documentManagement">
            <xsd:complexType>
              <xsd:all>
                <xsd:element ref="ns2:MoTa" minOccurs="0"/>
                <xsd:element ref="ns2:Orders" minOccurs="0"/>
                <xsd:element ref="ns3:Category" minOccurs="0"/>
                <xsd:element ref="ns3:Category_x003a_Ur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75ee3-ce97-4dbd-a9dc-e3b81b5c471b" elementFormDefault="qualified">
    <xsd:import namespace="http://schemas.microsoft.com/office/2006/documentManagement/types"/>
    <xsd:import namespace="http://schemas.microsoft.com/office/infopath/2007/PartnerControls"/>
    <xsd:element name="MoTa" ma:index="8" nillable="true" ma:displayName="Mô tả biểu mẫu" ma:internalName="MoTa">
      <xsd:simpleType>
        <xsd:restriction base="dms:Note">
          <xsd:maxLength value="255"/>
        </xsd:restriction>
      </xsd:simpleType>
    </xsd:element>
    <xsd:element name="Orders" ma:index="9" nillable="true" ma:displayName="Thứ tự" ma:internalName="Order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dffb7-2409-45b9-b8b0-5a5b080974fc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list="{581b59b3-c044-41b7-8221-b11ef1ca3433}" ma:internalName="Category" ma:readOnly="false" ma:showField="Title">
      <xsd:simpleType>
        <xsd:restriction base="dms:Lookup"/>
      </xsd:simpleType>
    </xsd:element>
    <xsd:element name="Category_x003a_Urls" ma:index="11" nillable="true" ma:displayName="Category:Urls" ma:list="{581b59b3-c044-41b7-8221-b11ef1ca3433}" ma:internalName="Category_x003a_Urls" ma:readOnly="true" ma:showField="Urls" ma:web="f6d3c51f-38d2-4fd8-ad04-f6ec7e2b1b5b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ên biểu mẫ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4edffb7-2409-45b9-b8b0-5a5b080974fc">27</Category>
    <Orders xmlns="2f875ee3-ce97-4dbd-a9dc-e3b81b5c471b" xsi:nil="true"/>
    <MoTa xmlns="2f875ee3-ce97-4dbd-a9dc-e3b81b5c471b" xsi:nil="true"/>
  </documentManagement>
</p:properties>
</file>

<file path=customXml/itemProps1.xml><?xml version="1.0" encoding="utf-8"?>
<ds:datastoreItem xmlns:ds="http://schemas.openxmlformats.org/officeDocument/2006/customXml" ds:itemID="{8F2AFA8D-A31F-4B5D-A65E-8A90366760F9}"/>
</file>

<file path=customXml/itemProps2.xml><?xml version="1.0" encoding="utf-8"?>
<ds:datastoreItem xmlns:ds="http://schemas.openxmlformats.org/officeDocument/2006/customXml" ds:itemID="{8B495ACC-F1E4-441A-B9A1-D4BE5B7598E8}"/>
</file>

<file path=customXml/itemProps3.xml><?xml version="1.0" encoding="utf-8"?>
<ds:datastoreItem xmlns:ds="http://schemas.openxmlformats.org/officeDocument/2006/customXml" ds:itemID="{60D484C2-4742-4B7F-B122-C31F31CABC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703</Words>
  <Application>Microsoft Office PowerPoint</Application>
  <PresentationFormat>Custom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Tách lô từ Masterbill sang Housebill</dc:title>
  <cp:lastModifiedBy>CPN</cp:lastModifiedBy>
  <cp:revision>5</cp:revision>
  <dcterms:created xsi:type="dcterms:W3CDTF">2021-08-18T09:56:16Z</dcterms:created>
  <dcterms:modified xsi:type="dcterms:W3CDTF">2021-08-19T02:43:52Z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2021-08-18T00:00:00Z</vt:filetime>
  </property>
  <property fmtid="{D5CDD505-2E9C-101B-9397-08002B2CF9AE}" pid="3" name="ContentTypeId">
    <vt:lpwstr>0x0101006B3FA5D57239BC4591050A42EB5AAA55</vt:lpwstr>
  </property>
</Properties>
</file>